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9"/>
  </p:notesMasterIdLst>
  <p:sldIdLst>
    <p:sldId id="281" r:id="rId2"/>
    <p:sldId id="275" r:id="rId3"/>
    <p:sldId id="276" r:id="rId4"/>
    <p:sldId id="277" r:id="rId5"/>
    <p:sldId id="278" r:id="rId6"/>
    <p:sldId id="279" r:id="rId7"/>
    <p:sldId id="280" r:id="rId8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09C548-8814-4DC5-BE73-E576743FC93C}">
  <a:tblStyle styleId="{3309C548-8814-4DC5-BE73-E576743FC9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66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80"/>
        <p:guide pos="51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470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7d57c3e9c_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7d57c3e9c_1_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57d57c3e9c_1_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5118a0f8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5118a0f80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g5118a0f80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5118a0f80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5118a0f808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g5118a0f808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7d57c3e9c_1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57d57c3e9c_1_1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g57d57c3e9c_1_1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4eb6f043fd_1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4eb6f043fd_1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802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600" y="327810"/>
            <a:ext cx="1402080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600" y="1590264"/>
            <a:ext cx="1402080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2"/>
            <a:ext cx="1625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 sz="1400"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60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5368" y="8021420"/>
            <a:ext cx="184713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2"/>
            <a:ext cx="16255999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2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2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4"/>
            <a:ext cx="16255999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 sz="1400"/>
          </a:p>
        </p:txBody>
      </p:sp>
      <p:sp>
        <p:nvSpPr>
          <p:cNvPr id="24" name="Google Shape;24;p4"/>
          <p:cNvSpPr txBox="1"/>
          <p:nvPr/>
        </p:nvSpPr>
        <p:spPr>
          <a:xfrm>
            <a:off x="863601" y="5248174"/>
            <a:ext cx="12137662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 sz="1400"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369" y="902337"/>
            <a:ext cx="8466667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0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7999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600" y="291550"/>
            <a:ext cx="1402080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678" y="2067652"/>
            <a:ext cx="15174644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099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1907" y="5181600"/>
            <a:ext cx="13392188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499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759" y="996100"/>
            <a:ext cx="14630471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199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79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4952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" y="34184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600" y="486835"/>
            <a:ext cx="140208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600" y="2434168"/>
            <a:ext cx="1402080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133" y="1933137"/>
            <a:ext cx="14020931" cy="5500863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6000" b="1" dirty="0"/>
              <a:t>Functionalities and </a:t>
            </a:r>
            <a:r>
              <a:rPr lang="en-US" sz="6000" b="1" dirty="0" smtClean="0"/>
              <a:t>Applications</a:t>
            </a:r>
            <a:endParaRPr sz="5999" dirty="0"/>
          </a:p>
        </p:txBody>
      </p:sp>
    </p:spTree>
    <p:extLst>
      <p:ext uri="{BB962C8B-B14F-4D97-AF65-F5344CB8AC3E}">
        <p14:creationId xmlns:p14="http://schemas.microsoft.com/office/powerpoint/2010/main" val="1386202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8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4800"/>
              <a:t>Special functionalities of sequence data</a:t>
            </a:r>
            <a:endParaRPr sz="4800"/>
          </a:p>
        </p:txBody>
      </p:sp>
      <p:sp>
        <p:nvSpPr>
          <p:cNvPr id="384" name="Google Shape;384;p38"/>
          <p:cNvSpPr txBox="1">
            <a:spLocks noGrp="1"/>
          </p:cNvSpPr>
          <p:nvPr>
            <p:ph type="body" idx="1"/>
          </p:nvPr>
        </p:nvSpPr>
        <p:spPr>
          <a:xfrm>
            <a:off x="1117590" y="1590566"/>
            <a:ext cx="14174816" cy="1988506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/>
              <a:t>Compared to itemsets and matrices, there are special functionalities tied to sequence data </a:t>
            </a:r>
            <a:endParaRPr sz="3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9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4800"/>
              <a:t>Special functionalities of sequence data</a:t>
            </a:r>
            <a:endParaRPr/>
          </a:p>
        </p:txBody>
      </p:sp>
      <p:sp>
        <p:nvSpPr>
          <p:cNvPr id="391" name="Google Shape;391;p39"/>
          <p:cNvSpPr txBox="1">
            <a:spLocks noGrp="1"/>
          </p:cNvSpPr>
          <p:nvPr>
            <p:ph type="body" idx="1"/>
          </p:nvPr>
        </p:nvSpPr>
        <p:spPr>
          <a:xfrm>
            <a:off x="1117590" y="1591347"/>
            <a:ext cx="14020931" cy="1931211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indent="-457154">
              <a:lnSpc>
                <a:spcPct val="100000"/>
              </a:lnSpc>
              <a:spcBef>
                <a:spcPts val="0"/>
              </a:spcBef>
              <a:buSzPts val="3600"/>
            </a:pPr>
            <a:r>
              <a:rPr lang="en-US" sz="3600" b="1"/>
              <a:t>Sequence alignment:</a:t>
            </a:r>
            <a:r>
              <a:rPr lang="en-US" sz="3600"/>
              <a:t> aligning the actual positions in multiple sequences to extract common patterns or similarity</a:t>
            </a:r>
            <a:endParaRPr sz="3600"/>
          </a:p>
        </p:txBody>
      </p:sp>
      <p:grpSp>
        <p:nvGrpSpPr>
          <p:cNvPr id="392" name="Google Shape;392;p39"/>
          <p:cNvGrpSpPr/>
          <p:nvPr/>
        </p:nvGrpSpPr>
        <p:grpSpPr>
          <a:xfrm>
            <a:off x="3123895" y="3806000"/>
            <a:ext cx="10524172" cy="3813053"/>
            <a:chOff x="3124200" y="3805925"/>
            <a:chExt cx="10525200" cy="3813425"/>
          </a:xfrm>
        </p:grpSpPr>
        <p:grpSp>
          <p:nvGrpSpPr>
            <p:cNvPr id="393" name="Google Shape;393;p39"/>
            <p:cNvGrpSpPr/>
            <p:nvPr/>
          </p:nvGrpSpPr>
          <p:grpSpPr>
            <a:xfrm>
              <a:off x="3224709" y="3975300"/>
              <a:ext cx="9869100" cy="3644050"/>
              <a:chOff x="3224709" y="3656125"/>
              <a:chExt cx="9869100" cy="3644050"/>
            </a:xfrm>
          </p:grpSpPr>
          <p:pic>
            <p:nvPicPr>
              <p:cNvPr id="394" name="Google Shape;394;p39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318763" y="3656125"/>
                <a:ext cx="9458874" cy="327707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95" name="Google Shape;395;p39"/>
              <p:cNvSpPr txBox="1"/>
              <p:nvPr/>
            </p:nvSpPr>
            <p:spPr>
              <a:xfrm>
                <a:off x="3224709" y="6893675"/>
                <a:ext cx="9869100" cy="40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16" tIns="91416" rIns="91416" bIns="91416" anchor="t" anchorCtr="0">
                <a:noAutofit/>
              </a:bodyPr>
              <a:lstStyle/>
              <a:p>
                <a:r>
                  <a:rPr lang="en-US" sz="1000">
                    <a:latin typeface="Verdana"/>
                    <a:ea typeface="Verdana"/>
                    <a:cs typeface="Verdana"/>
                    <a:sym typeface="Verdana"/>
                  </a:rPr>
                  <a:t>Image source: </a:t>
                </a:r>
                <a:r>
                  <a:rPr lang="en-US" sz="1000">
                    <a:solidFill>
                      <a:schemeClr val="dk1"/>
                    </a:solidFill>
                    <a:latin typeface="Verdana"/>
                    <a:ea typeface="Verdana"/>
                    <a:cs typeface="Verdana"/>
                    <a:sym typeface="Verdana"/>
                  </a:rPr>
                  <a:t>University of California Museum of Paleontology - </a:t>
                </a:r>
                <a:r>
                  <a:rPr lang="en-US" sz="1000">
                    <a:latin typeface="Verdana"/>
                    <a:ea typeface="Verdana"/>
                    <a:cs typeface="Verdana"/>
                    <a:sym typeface="Verdana"/>
                  </a:rPr>
                  <a:t>https://evolution.berkeley.edu/evolibrary/article/0_0_0/evotrees_build_04</a:t>
                </a:r>
                <a:endParaRPr sz="1000"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</p:grpSp>
        <p:sp>
          <p:nvSpPr>
            <p:cNvPr id="396" name="Google Shape;396;p39"/>
            <p:cNvSpPr/>
            <p:nvPr/>
          </p:nvSpPr>
          <p:spPr>
            <a:xfrm>
              <a:off x="3124200" y="5640400"/>
              <a:ext cx="10372800" cy="16278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788325" y="4361375"/>
              <a:ext cx="6271200" cy="719100"/>
            </a:xfrm>
            <a:prstGeom prst="rect">
              <a:avLst/>
            </a:prstGeom>
            <a:noFill/>
            <a:ln w="1143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398" name="Google Shape;398;p39"/>
            <p:cNvGrpSpPr/>
            <p:nvPr/>
          </p:nvGrpSpPr>
          <p:grpSpPr>
            <a:xfrm>
              <a:off x="5828270" y="4331747"/>
              <a:ext cx="7202605" cy="719103"/>
              <a:chOff x="5519839" y="7771623"/>
              <a:chExt cx="7202605" cy="719103"/>
            </a:xfrm>
          </p:grpSpPr>
          <p:pic>
            <p:nvPicPr>
              <p:cNvPr id="399" name="Google Shape;399;p39"/>
              <p:cNvPicPr preferRelativeResize="0"/>
              <p:nvPr/>
            </p:nvPicPr>
            <p:blipFill rotWithShape="1">
              <a:blip r:embed="rId3">
                <a:alphaModFix/>
              </a:blip>
              <a:srcRect l="24757" t="10780" r="7468" b="67275"/>
              <a:stretch/>
            </p:blipFill>
            <p:spPr>
              <a:xfrm>
                <a:off x="6311969" y="7771623"/>
                <a:ext cx="6410474" cy="7191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00" name="Google Shape;400;p39"/>
              <p:cNvSpPr/>
              <p:nvPr/>
            </p:nvSpPr>
            <p:spPr>
              <a:xfrm>
                <a:off x="5519839" y="7796226"/>
                <a:ext cx="905400" cy="69450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16" tIns="91416" rIns="91416" bIns="91416" anchor="ctr" anchorCtr="0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401" name="Google Shape;401;p39"/>
            <p:cNvGrpSpPr/>
            <p:nvPr/>
          </p:nvGrpSpPr>
          <p:grpSpPr>
            <a:xfrm>
              <a:off x="12115008" y="3878300"/>
              <a:ext cx="1106100" cy="1037100"/>
              <a:chOff x="13258008" y="4335500"/>
              <a:chExt cx="1106100" cy="1037100"/>
            </a:xfrm>
          </p:grpSpPr>
          <p:sp>
            <p:nvSpPr>
              <p:cNvPr id="402" name="Google Shape;402;p39"/>
              <p:cNvSpPr/>
              <p:nvPr/>
            </p:nvSpPr>
            <p:spPr>
              <a:xfrm>
                <a:off x="13361575" y="4853300"/>
                <a:ext cx="998700" cy="5193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16" tIns="91416" rIns="91416" bIns="91416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403" name="Google Shape;403;p39"/>
              <p:cNvSpPr txBox="1"/>
              <p:nvPr/>
            </p:nvSpPr>
            <p:spPr>
              <a:xfrm>
                <a:off x="13258008" y="4335500"/>
                <a:ext cx="1106100" cy="51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16" tIns="91416" rIns="91416" bIns="91416" anchor="t" anchorCtr="0">
                <a:noAutofit/>
              </a:bodyPr>
              <a:lstStyle/>
              <a:p>
                <a:pPr algn="ctr"/>
                <a:r>
                  <a:rPr lang="en-US" sz="2400">
                    <a:latin typeface="Verdana"/>
                    <a:ea typeface="Verdana"/>
                    <a:cs typeface="Verdana"/>
                    <a:sym typeface="Verdana"/>
                  </a:rPr>
                  <a:t>shift</a:t>
                </a:r>
                <a:endParaRPr sz="2400">
                  <a:latin typeface="Verdana"/>
                  <a:ea typeface="Verdana"/>
                  <a:cs typeface="Verdana"/>
                  <a:sym typeface="Verdana"/>
                </a:endParaRPr>
              </a:p>
            </p:txBody>
          </p:sp>
        </p:grpSp>
        <p:sp>
          <p:nvSpPr>
            <p:cNvPr id="404" name="Google Shape;404;p39"/>
            <p:cNvSpPr/>
            <p:nvPr/>
          </p:nvSpPr>
          <p:spPr>
            <a:xfrm>
              <a:off x="3276600" y="3975300"/>
              <a:ext cx="10372800" cy="15882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  <p:pic>
          <p:nvPicPr>
            <p:cNvPr id="405" name="Google Shape;405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32838" y="3805925"/>
              <a:ext cx="9458874" cy="3277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6" name="Google Shape;406;p39"/>
            <p:cNvSpPr/>
            <p:nvPr/>
          </p:nvSpPr>
          <p:spPr>
            <a:xfrm>
              <a:off x="4954838" y="4147000"/>
              <a:ext cx="1350600" cy="844500"/>
            </a:xfrm>
            <a:prstGeom prst="rect">
              <a:avLst/>
            </a:prstGeom>
            <a:noFill/>
            <a:ln w="1143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4954838" y="5926050"/>
              <a:ext cx="2241300" cy="844500"/>
            </a:xfrm>
            <a:prstGeom prst="rect">
              <a:avLst/>
            </a:prstGeom>
            <a:noFill/>
            <a:ln w="1143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0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4800"/>
              <a:t>Special functionalities of sequence data</a:t>
            </a:r>
            <a:endParaRPr/>
          </a:p>
        </p:txBody>
      </p:sp>
      <p:grpSp>
        <p:nvGrpSpPr>
          <p:cNvPr id="414" name="Google Shape;414;p40"/>
          <p:cNvGrpSpPr/>
          <p:nvPr/>
        </p:nvGrpSpPr>
        <p:grpSpPr>
          <a:xfrm>
            <a:off x="1481231" y="5823491"/>
            <a:ext cx="12347119" cy="996216"/>
            <a:chOff x="1699325" y="4351588"/>
            <a:chExt cx="12348325" cy="996313"/>
          </a:xfrm>
        </p:grpSpPr>
        <p:sp>
          <p:nvSpPr>
            <p:cNvPr id="415" name="Google Shape;415;p40"/>
            <p:cNvSpPr txBox="1"/>
            <p:nvPr/>
          </p:nvSpPr>
          <p:spPr>
            <a:xfrm>
              <a:off x="1699325" y="4351588"/>
              <a:ext cx="2538300" cy="9963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2400" b="1">
                  <a:solidFill>
                    <a:srgbClr val="4A86E8"/>
                  </a:solidFill>
                  <a:latin typeface="Verdana"/>
                  <a:ea typeface="Verdana"/>
                  <a:cs typeface="Verdana"/>
                  <a:sym typeface="Verdana"/>
                </a:rPr>
                <a:t>Introduction to Python</a:t>
              </a:r>
              <a:endParaRPr sz="2400" b="1">
                <a:solidFill>
                  <a:srgbClr val="4A86E8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416" name="Google Shape;416;p40"/>
            <p:cNvSpPr txBox="1"/>
            <p:nvPr/>
          </p:nvSpPr>
          <p:spPr>
            <a:xfrm>
              <a:off x="5044550" y="4351600"/>
              <a:ext cx="3172800" cy="9963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2400" b="1">
                  <a:solidFill>
                    <a:srgbClr val="4A86E8"/>
                  </a:solidFill>
                  <a:latin typeface="Verdana"/>
                  <a:ea typeface="Verdana"/>
                  <a:cs typeface="Verdana"/>
                  <a:sym typeface="Verdana"/>
                </a:rPr>
                <a:t>Python for Data Manipulation</a:t>
              </a:r>
              <a:endParaRPr sz="2400" b="1">
                <a:solidFill>
                  <a:srgbClr val="4A86E8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417" name="Google Shape;417;p40"/>
            <p:cNvSpPr txBox="1"/>
            <p:nvPr/>
          </p:nvSpPr>
          <p:spPr>
            <a:xfrm>
              <a:off x="8765450" y="4351588"/>
              <a:ext cx="1960500" cy="9963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2400" b="1">
                  <a:solidFill>
                    <a:srgbClr val="4A86E8"/>
                  </a:solidFill>
                  <a:latin typeface="Verdana"/>
                  <a:ea typeface="Verdana"/>
                  <a:cs typeface="Verdana"/>
                  <a:sym typeface="Verdana"/>
                </a:rPr>
                <a:t>Data Mining I</a:t>
              </a:r>
              <a:endParaRPr sz="2400" b="1">
                <a:solidFill>
                  <a:srgbClr val="4A86E8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418" name="Google Shape;418;p40"/>
            <p:cNvSpPr txBox="1"/>
            <p:nvPr/>
          </p:nvSpPr>
          <p:spPr>
            <a:xfrm>
              <a:off x="11372850" y="4351588"/>
              <a:ext cx="2016000" cy="9963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2400" b="1">
                  <a:solidFill>
                    <a:srgbClr val="4A86E8"/>
                  </a:solidFill>
                  <a:latin typeface="Verdana"/>
                  <a:ea typeface="Verdana"/>
                  <a:cs typeface="Verdana"/>
                  <a:sym typeface="Verdana"/>
                </a:rPr>
                <a:t>Data Mining II</a:t>
              </a:r>
              <a:endParaRPr sz="2400" b="1">
                <a:solidFill>
                  <a:srgbClr val="4A86E8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cxnSp>
          <p:nvCxnSpPr>
            <p:cNvPr id="419" name="Google Shape;419;p40"/>
            <p:cNvCxnSpPr>
              <a:stCxn id="415" idx="3"/>
              <a:endCxn id="416" idx="1"/>
            </p:cNvCxnSpPr>
            <p:nvPr/>
          </p:nvCxnSpPr>
          <p:spPr>
            <a:xfrm>
              <a:off x="4237625" y="4849738"/>
              <a:ext cx="8070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20" name="Google Shape;420;p40"/>
            <p:cNvCxnSpPr>
              <a:stCxn id="416" idx="3"/>
              <a:endCxn id="417" idx="1"/>
            </p:cNvCxnSpPr>
            <p:nvPr/>
          </p:nvCxnSpPr>
          <p:spPr>
            <a:xfrm>
              <a:off x="8217350" y="4849750"/>
              <a:ext cx="5481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21" name="Google Shape;421;p40"/>
            <p:cNvCxnSpPr>
              <a:stCxn id="417" idx="3"/>
              <a:endCxn id="418" idx="1"/>
            </p:cNvCxnSpPr>
            <p:nvPr/>
          </p:nvCxnSpPr>
          <p:spPr>
            <a:xfrm>
              <a:off x="10725950" y="4849738"/>
              <a:ext cx="6468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22" name="Google Shape;422;p40"/>
            <p:cNvCxnSpPr>
              <a:stCxn id="418" idx="3"/>
            </p:cNvCxnSpPr>
            <p:nvPr/>
          </p:nvCxnSpPr>
          <p:spPr>
            <a:xfrm rot="10800000" flipH="1">
              <a:off x="13388850" y="4837138"/>
              <a:ext cx="658800" cy="12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423" name="Google Shape;423;p40"/>
          <p:cNvSpPr txBox="1"/>
          <p:nvPr/>
        </p:nvSpPr>
        <p:spPr>
          <a:xfrm>
            <a:off x="13828349" y="5778832"/>
            <a:ext cx="724129" cy="996203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algn="ctr"/>
            <a:r>
              <a:rPr lang="en-US" sz="4800" b="1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?</a:t>
            </a:r>
            <a:endParaRPr sz="4800" b="1">
              <a:solidFill>
                <a:srgbClr val="CC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24" name="Google Shape;424;p40"/>
          <p:cNvSpPr txBox="1">
            <a:spLocks noGrp="1"/>
          </p:cNvSpPr>
          <p:nvPr>
            <p:ph type="body" idx="1"/>
          </p:nvPr>
        </p:nvSpPr>
        <p:spPr>
          <a:xfrm>
            <a:off x="1117590" y="1590566"/>
            <a:ext cx="14020931" cy="3495259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indent="-457154">
              <a:lnSpc>
                <a:spcPct val="100000"/>
              </a:lnSpc>
              <a:spcBef>
                <a:spcPts val="0"/>
              </a:spcBef>
              <a:buSzPts val="3600"/>
            </a:pPr>
            <a:r>
              <a:rPr lang="en-US" sz="3600" b="1"/>
              <a:t>Sequence alignment:</a:t>
            </a:r>
            <a:r>
              <a:rPr lang="en-US" sz="3600"/>
              <a:t> aligning the actual positions in multiple sequences to extract common patterns or similarity</a:t>
            </a:r>
            <a:br>
              <a:rPr lang="en-US" sz="3600"/>
            </a:br>
            <a:endParaRPr sz="3600"/>
          </a:p>
          <a:p>
            <a:pPr indent="-457154">
              <a:lnSpc>
                <a:spcPct val="100000"/>
              </a:lnSpc>
              <a:spcBef>
                <a:spcPts val="0"/>
              </a:spcBef>
              <a:buSzPts val="3600"/>
            </a:pPr>
            <a:r>
              <a:rPr lang="en-US" sz="3600" b="1"/>
              <a:t>Prediction:</a:t>
            </a:r>
            <a:r>
              <a:rPr lang="en-US" sz="3600"/>
              <a:t> given previous items, predict the next item in order</a:t>
            </a:r>
            <a:endParaRPr sz="3600"/>
          </a:p>
        </p:txBody>
      </p:sp>
      <p:sp>
        <p:nvSpPr>
          <p:cNvPr id="425" name="Google Shape;425;p40"/>
          <p:cNvSpPr/>
          <p:nvPr/>
        </p:nvSpPr>
        <p:spPr>
          <a:xfrm>
            <a:off x="1118141" y="1413958"/>
            <a:ext cx="14080625" cy="2087196"/>
          </a:xfrm>
          <a:prstGeom prst="rect">
            <a:avLst/>
          </a:prstGeom>
          <a:solidFill>
            <a:srgbClr val="FFFFFF">
              <a:alpha val="7615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1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Applications of sequences</a:t>
            </a:r>
            <a:endParaRPr/>
          </a:p>
        </p:txBody>
      </p:sp>
      <p:sp>
        <p:nvSpPr>
          <p:cNvPr id="432" name="Google Shape;432;p41"/>
          <p:cNvSpPr txBox="1">
            <a:spLocks noGrp="1"/>
          </p:cNvSpPr>
          <p:nvPr>
            <p:ph type="body" idx="1"/>
          </p:nvPr>
        </p:nvSpPr>
        <p:spPr>
          <a:xfrm>
            <a:off x="1117591" y="1895336"/>
            <a:ext cx="6501565" cy="6218693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buNone/>
            </a:pPr>
            <a:r>
              <a:rPr lang="en-US" sz="3600"/>
              <a:t>Text data </a:t>
            </a:r>
            <a:endParaRPr sz="3600"/>
          </a:p>
          <a:p>
            <a:pPr marL="685731" indent="-457154">
              <a:buSzPts val="3600"/>
            </a:pPr>
            <a:r>
              <a:rPr lang="en-US" sz="3600"/>
              <a:t>sequences of words</a:t>
            </a:r>
            <a:endParaRPr sz="3600"/>
          </a:p>
          <a:p>
            <a:pPr marL="0" indent="0">
              <a:buNone/>
            </a:pPr>
            <a:r>
              <a:rPr lang="en-US" sz="3600"/>
              <a:t/>
            </a:r>
            <a:br>
              <a:rPr lang="en-US" sz="3600"/>
            </a:br>
            <a:r>
              <a:rPr lang="en-US" sz="3600"/>
              <a:t>Biological data </a:t>
            </a:r>
            <a:endParaRPr sz="3600"/>
          </a:p>
          <a:p>
            <a:pPr marL="685731" indent="-457154">
              <a:buSzPts val="3600"/>
            </a:pPr>
            <a:r>
              <a:rPr lang="en-US" sz="3600"/>
              <a:t>e.g., DNA sequences</a:t>
            </a:r>
            <a:endParaRPr sz="3600"/>
          </a:p>
          <a:p>
            <a:pPr marL="685731" indent="-457154">
              <a:spcBef>
                <a:spcPts val="0"/>
              </a:spcBef>
              <a:buSzPts val="3600"/>
            </a:pPr>
            <a:r>
              <a:rPr lang="en-US" sz="3600"/>
              <a:t>Protein sequences</a:t>
            </a:r>
            <a:endParaRPr sz="3600"/>
          </a:p>
        </p:txBody>
      </p:sp>
      <p:sp>
        <p:nvSpPr>
          <p:cNvPr id="433" name="Google Shape;433;p41"/>
          <p:cNvSpPr txBox="1"/>
          <p:nvPr/>
        </p:nvSpPr>
        <p:spPr>
          <a:xfrm>
            <a:off x="8158453" y="1895337"/>
            <a:ext cx="6244490" cy="4563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>
              <a:lnSpc>
                <a:spcPct val="90000"/>
              </a:lnSpc>
              <a:spcBef>
                <a:spcPts val="1333"/>
              </a:spcBef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Behavioral data 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685731" indent="-457154">
              <a:lnSpc>
                <a:spcPct val="90000"/>
              </a:lnSpc>
              <a:spcBef>
                <a:spcPts val="1333"/>
              </a:spcBef>
              <a:buClr>
                <a:schemeClr val="dk1"/>
              </a:buClr>
              <a:buSzPts val="3600"/>
              <a:buFont typeface="Verdana"/>
              <a:buChar char="●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sequences of actions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>
              <a:lnSpc>
                <a:spcPct val="90000"/>
              </a:lnSpc>
              <a:spcBef>
                <a:spcPts val="1333"/>
              </a:spcBef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/>
            </a:r>
            <a:b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Transportation data 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685731" indent="-457154">
              <a:lnSpc>
                <a:spcPct val="90000"/>
              </a:lnSpc>
              <a:spcBef>
                <a:spcPts val="1333"/>
              </a:spcBef>
              <a:buClr>
                <a:schemeClr val="dk1"/>
              </a:buClr>
              <a:buSzPts val="3600"/>
              <a:buFont typeface="Verdana"/>
              <a:buChar char="●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sequences of locations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2"/>
          <p:cNvSpPr txBox="1">
            <a:spLocks noGrp="1"/>
          </p:cNvSpPr>
          <p:nvPr>
            <p:ph type="title"/>
          </p:nvPr>
        </p:nvSpPr>
        <p:spPr>
          <a:xfrm>
            <a:off x="1117600" y="328225"/>
            <a:ext cx="14020801" cy="999898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What you should know</a:t>
            </a:r>
            <a:endParaRPr/>
          </a:p>
        </p:txBody>
      </p:sp>
      <p:sp>
        <p:nvSpPr>
          <p:cNvPr id="439" name="Google Shape;439;p42"/>
          <p:cNvSpPr txBox="1">
            <a:spLocks noGrp="1"/>
          </p:cNvSpPr>
          <p:nvPr>
            <p:ph type="body" idx="1"/>
          </p:nvPr>
        </p:nvSpPr>
        <p:spPr>
          <a:xfrm>
            <a:off x="1117600" y="1590555"/>
            <a:ext cx="14020801" cy="6310475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r>
              <a:rPr lang="en-US"/>
              <a:t>How to represent ordered itemsets and vectors as sequences</a:t>
            </a:r>
            <a:endParaRPr/>
          </a:p>
          <a:p>
            <a:pPr>
              <a:spcBef>
                <a:spcPts val="0"/>
              </a:spcBef>
            </a:pPr>
            <a:r>
              <a:rPr lang="en-US"/>
              <a:t>Difference between sequences and other data representations</a:t>
            </a:r>
            <a:endParaRPr/>
          </a:p>
          <a:p>
            <a:pPr>
              <a:spcBef>
                <a:spcPts val="0"/>
              </a:spcBef>
            </a:pPr>
            <a:r>
              <a:rPr lang="en-US"/>
              <a:t>Many special data mining tasks rely on sequence representation of data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183" y="152519"/>
            <a:ext cx="14990003" cy="1247345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83" y="1279848"/>
            <a:ext cx="15697221" cy="200358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7" y="4620880"/>
            <a:ext cx="16254413" cy="187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17" tIns="81281" rIns="162517" bIns="8128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5980" y="8161487"/>
            <a:ext cx="14019431" cy="70487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1689" y="8539482"/>
            <a:ext cx="760210" cy="265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2746247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156</Words>
  <Application>Microsoft Macintosh PowerPoint</Application>
  <PresentationFormat>Custom</PresentationFormat>
  <Paragraphs>37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Verdana</vt:lpstr>
      <vt:lpstr>Arial</vt:lpstr>
      <vt:lpstr>Calibri</vt:lpstr>
      <vt:lpstr>Arial Black</vt:lpstr>
      <vt:lpstr>Georgia</vt:lpstr>
      <vt:lpstr>verdana-degrees1</vt:lpstr>
      <vt:lpstr>Functionalities and Applications</vt:lpstr>
      <vt:lpstr>Special functionalities of sequence data</vt:lpstr>
      <vt:lpstr>Special functionalities of sequence data</vt:lpstr>
      <vt:lpstr>Special functionalities of sequence data</vt:lpstr>
      <vt:lpstr>Applications of sequences</vt:lpstr>
      <vt:lpstr>What you should know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4.1.4_Functionalities and Applications </dc:title>
  <dc:subject>Data Mining 1</dc:subject>
  <dc:creator>Qiaozhu Mei</dc:creator>
  <cp:keywords/>
  <dc:description/>
  <cp:lastModifiedBy>Tan, Yuanru</cp:lastModifiedBy>
  <cp:revision>3</cp:revision>
  <dcterms:modified xsi:type="dcterms:W3CDTF">2019-11-18T19:45:11Z</dcterms:modified>
  <cp:category/>
</cp:coreProperties>
</file>